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78" r:id="rId2"/>
    <p:sldId id="258" r:id="rId3"/>
    <p:sldId id="259" r:id="rId4"/>
    <p:sldId id="274" r:id="rId5"/>
    <p:sldId id="275" r:id="rId6"/>
    <p:sldId id="276" r:id="rId7"/>
    <p:sldId id="262" r:id="rId8"/>
    <p:sldId id="264" r:id="rId9"/>
    <p:sldId id="279" r:id="rId10"/>
    <p:sldId id="265" r:id="rId11"/>
    <p:sldId id="263" r:id="rId12"/>
    <p:sldId id="260" r:id="rId13"/>
    <p:sldId id="257" r:id="rId14"/>
    <p:sldId id="266" r:id="rId15"/>
    <p:sldId id="280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70B48EF-D93F-45C8-874C-DFA7B6A18EAE}" type="datetimeFigureOut">
              <a:rPr lang="ru-RU" smtClean="0"/>
              <a:pPr/>
              <a:t>26.01.2023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3B52B71-BE53-4B12-9347-32D1EE8D21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32648"/>
          </a:xfrm>
          <a:prstGeom prst="roundRect">
            <a:avLst>
              <a:gd name="adj" fmla="val 16667"/>
            </a:avLst>
          </a:prstGeom>
          <a:blipFill>
            <a:blip r:embed="rId2"/>
            <a:stretch>
              <a:fillRect/>
            </a:stretch>
          </a:blipFill>
          <a:ln w="25560">
            <a:solidFill>
              <a:srgbClr val="BB6328"/>
            </a:solidFill>
            <a:round/>
          </a:ln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4400" b="1" i="1" dirty="0" smtClean="0">
              <a:solidFill>
                <a:srgbClr val="000000"/>
              </a:solidFill>
              <a:latin typeface="Century Schoolbook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prstClr val="black"/>
                </a:solidFill>
                <a:latin typeface="Arial"/>
              </a:rPr>
              <a:t>Учитель </a:t>
            </a:r>
            <a:r>
              <a:rPr lang="ru-RU" sz="2400" b="1" i="1" dirty="0">
                <a:solidFill>
                  <a:prstClr val="black"/>
                </a:solidFill>
                <a:latin typeface="Arial"/>
              </a:rPr>
              <a:t>математики</a:t>
            </a:r>
            <a:endParaRPr lang="ru-RU" sz="1800" dirty="0">
              <a:solidFill>
                <a:prstClr val="black"/>
              </a:solidFill>
              <a:latin typeface="Arial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i="1" dirty="0" err="1">
                <a:solidFill>
                  <a:prstClr val="black"/>
                </a:solidFill>
                <a:latin typeface="Arial"/>
              </a:rPr>
              <a:t>Салаватова</a:t>
            </a:r>
            <a:r>
              <a:rPr lang="ru-RU" sz="2400" b="1" i="1" dirty="0">
                <a:solidFill>
                  <a:prstClr val="black"/>
                </a:solidFill>
                <a:latin typeface="Arial"/>
              </a:rPr>
              <a:t> П.М.</a:t>
            </a:r>
            <a:endParaRPr lang="ru-RU" sz="1800" dirty="0">
              <a:solidFill>
                <a:prstClr val="black"/>
              </a:solidFill>
              <a:latin typeface="Arial"/>
            </a:endParaRPr>
          </a:p>
          <a:p>
            <a:endParaRPr lang="ru-RU" dirty="0"/>
          </a:p>
        </p:txBody>
      </p:sp>
      <p:sp>
        <p:nvSpPr>
          <p:cNvPr id="6" name="CustomShape 3"/>
          <p:cNvSpPr/>
          <p:nvPr/>
        </p:nvSpPr>
        <p:spPr>
          <a:xfrm>
            <a:off x="2071670" y="642918"/>
            <a:ext cx="5214974" cy="1159782"/>
          </a:xfrm>
          <a:prstGeom prst="rect">
            <a:avLst/>
          </a:prstGeom>
          <a:gradFill>
            <a:gsLst>
              <a:gs pos="0">
                <a:srgbClr val="F9C5C2"/>
              </a:gs>
              <a:gs pos="100000">
                <a:srgbClr val="F7726D"/>
              </a:gs>
            </a:gsLst>
            <a:path path="circle"/>
          </a:gradFill>
          <a:ln w="12600">
            <a:solidFill>
              <a:srgbClr val="AB1800"/>
            </a:solidFill>
            <a:round/>
          </a:ln>
        </p:spPr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3600" b="1" i="1" dirty="0">
                <a:solidFill>
                  <a:srgbClr val="000000"/>
                </a:solidFill>
              </a:rPr>
              <a:t>Математика</a:t>
            </a:r>
            <a:endParaRPr sz="3600" dirty="0"/>
          </a:p>
          <a:p>
            <a:pPr algn="ctr">
              <a:lnSpc>
                <a:spcPct val="100000"/>
              </a:lnSpc>
            </a:pPr>
            <a:r>
              <a:rPr lang="ru-RU" sz="3600" b="1" i="1" dirty="0">
                <a:solidFill>
                  <a:srgbClr val="000000"/>
                </a:solidFill>
              </a:rPr>
              <a:t> </a:t>
            </a:r>
            <a:r>
              <a:rPr lang="ru-RU" sz="3600" b="1" i="1" dirty="0" smtClean="0">
                <a:solidFill>
                  <a:srgbClr val="000000"/>
                </a:solidFill>
              </a:rPr>
              <a:t>9 </a:t>
            </a:r>
            <a:r>
              <a:rPr lang="ru-RU" sz="3600" b="1" i="1" dirty="0">
                <a:solidFill>
                  <a:srgbClr val="000000"/>
                </a:solidFill>
              </a:rPr>
              <a:t>класс </a:t>
            </a:r>
            <a:endParaRPr sz="3600" dirty="0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2500298" y="1928802"/>
            <a:ext cx="5072098" cy="285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1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988840"/>
            <a:ext cx="7745505" cy="387781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/>
              <a:t>Задача: </a:t>
            </a:r>
            <a:r>
              <a:rPr lang="ru-RU" sz="2800" b="1" i="1" dirty="0"/>
              <a:t>«Школьник купил на 200 рублей несколько пирожных и несколько чашек кофе. Пирожное стоит 25 рублей, а чашка кофе 10 рублей. Сколько пирожных и чашек кофе купил школьник, если известно что количество пирожных на одну единицу больше количества чашек кофе?»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120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333333"/>
                </a:solidFill>
                <a:ea typeface="Times New Roman"/>
                <a:cs typeface="Times New Roman"/>
              </a:rPr>
              <a:t>Составим </a:t>
            </a:r>
            <a:r>
              <a:rPr lang="ru-RU" sz="2400" dirty="0">
                <a:solidFill>
                  <a:srgbClr val="333333"/>
                </a:solidFill>
                <a:ea typeface="Times New Roman"/>
                <a:cs typeface="Times New Roman"/>
              </a:rPr>
              <a:t>уравнение к условию </a:t>
            </a:r>
            <a:r>
              <a:rPr lang="ru-RU" sz="2400" i="1" dirty="0">
                <a:solidFill>
                  <a:srgbClr val="000000"/>
                </a:solidFill>
                <a:latin typeface="inherit"/>
                <a:ea typeface="Times New Roman"/>
                <a:cs typeface="Times New Roman"/>
              </a:rPr>
              <a:t>«количество пирожных на одну единицу больше количества чашек кофе»</a:t>
            </a:r>
            <a:r>
              <a:rPr lang="ru-RU" sz="2400" dirty="0">
                <a:solidFill>
                  <a:srgbClr val="333333"/>
                </a:solidFill>
                <a:ea typeface="Times New Roman"/>
                <a:cs typeface="Times New Roman"/>
              </a:rPr>
              <a:t>.</a:t>
            </a:r>
            <a:r>
              <a:rPr lang="ru-RU" sz="2400" dirty="0"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latin typeface="Calibri"/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4" name="Объект 3" descr="весы x пирожных и y чашек коф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7704856" cy="3240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184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832648"/>
          </a:xfrm>
          <a:prstGeom prst="roundRect">
            <a:avLst>
              <a:gd name="adj" fmla="val 16667"/>
            </a:avLst>
          </a:prstGeom>
          <a:blipFill>
            <a:blip r:embed="rId2"/>
            <a:stretch>
              <a:fillRect/>
            </a:stretch>
          </a:blipFill>
          <a:ln w="25560">
            <a:solidFill>
              <a:srgbClr val="BB6328"/>
            </a:solidFill>
            <a:round/>
          </a:ln>
        </p:spPr>
        <p:txBody>
          <a:bodyPr>
            <a:normAutofit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4800" b="1" i="1" dirty="0" smtClean="0">
                <a:solidFill>
                  <a:srgbClr val="000000"/>
                </a:solidFill>
                <a:latin typeface="Century Schoolbook"/>
              </a:rPr>
              <a:t>Решение </a:t>
            </a:r>
            <a:r>
              <a:rPr lang="ru-RU" sz="4800" b="1" i="1" dirty="0" smtClean="0">
                <a:solidFill>
                  <a:srgbClr val="000000"/>
                </a:solidFill>
                <a:latin typeface="Century Schoolbook"/>
              </a:rPr>
              <a:t>задач с помощью систем уравнений с двумя переменными.</a:t>
            </a:r>
            <a:endParaRPr lang="ru-RU" sz="48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32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 smtClean="0">
              <a:solidFill>
                <a:prstClr val="black"/>
              </a:solidFill>
              <a:latin typeface="Arial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2400" b="1" i="1" dirty="0">
              <a:solidFill>
                <a:prstClr val="black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4500562" y="3500438"/>
            <a:ext cx="3825902" cy="244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18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48880"/>
            <a:ext cx="8208912" cy="3888432"/>
          </a:xfrm>
        </p:spPr>
        <p:txBody>
          <a:bodyPr/>
          <a:lstStyle/>
          <a:p>
            <a:r>
              <a:rPr lang="ru-RU" b="1" i="1" dirty="0" smtClean="0"/>
              <a:t>Рассмотреть различные способы решения текстовых задач практического содержания, уметь составлять систему уравнений по условию задачи;</a:t>
            </a:r>
          </a:p>
          <a:p>
            <a:r>
              <a:rPr lang="ru-RU" b="1" i="1" dirty="0" smtClean="0"/>
              <a:t>Развивать логическое мышление, математическую речь, вычислительные навыки;</a:t>
            </a:r>
          </a:p>
          <a:p>
            <a:r>
              <a:rPr lang="ru-RU" b="1" i="1" dirty="0" smtClean="0"/>
              <a:t>Повысить интерес к решению текстовых задач, развивать логическое мышление.</a:t>
            </a:r>
            <a:endParaRPr lang="ru-RU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E75C01"/>
                </a:solidFill>
                <a:latin typeface="Century Schoolbook"/>
              </a:rPr>
              <a:t/>
            </a:r>
            <a:br>
              <a:rPr lang="ru-RU" b="1" i="1" dirty="0" smtClean="0">
                <a:solidFill>
                  <a:srgbClr val="E75C01"/>
                </a:solidFill>
                <a:latin typeface="Century Schoolbook"/>
              </a:rPr>
            </a:br>
            <a:r>
              <a:rPr lang="ru-RU" b="1" i="1" dirty="0" smtClean="0">
                <a:solidFill>
                  <a:srgbClr val="E75C01"/>
                </a:solidFill>
                <a:latin typeface="Century Schoolbook"/>
              </a:rPr>
              <a:t>Цели </a:t>
            </a:r>
            <a:r>
              <a:rPr lang="ru-RU" b="1" i="1" dirty="0">
                <a:solidFill>
                  <a:srgbClr val="E75C01"/>
                </a:solidFill>
                <a:latin typeface="Century Schoolbook"/>
              </a:rPr>
              <a:t>и задачи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0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ystem 25x plus 10y step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571612"/>
            <a:ext cx="7072362" cy="3500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9869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 descr="system 25x plus 10y step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1643050"/>
            <a:ext cx="7143799" cy="3534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system 25x plus 10y step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908720"/>
            <a:ext cx="6929486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0044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x ravno y plus 1 решени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99954"/>
            <a:ext cx="4896544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4869160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895D1D"/>
                </a:solidFill>
                <a:ea typeface="+mj-ea"/>
                <a:cs typeface="+mj-cs"/>
              </a:rPr>
              <a:t>Пара чисел  ( 6 ; 5 ) – решение системы уравнений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240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124744"/>
            <a:ext cx="7745505" cy="47525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Схема решения задач 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  <a:p>
            <a:pPr lvl="0"/>
            <a:r>
              <a:rPr lang="ru-RU" dirty="0"/>
              <a:t>1.Анализ условия</a:t>
            </a:r>
          </a:p>
          <a:p>
            <a:pPr lvl="0"/>
            <a:r>
              <a:rPr lang="ru-RU" dirty="0"/>
              <a:t>2.Введение неизвестных</a:t>
            </a:r>
          </a:p>
          <a:p>
            <a:pPr lvl="0"/>
            <a:r>
              <a:rPr lang="ru-RU" dirty="0"/>
              <a:t>3.Выделения двух ситуаций</a:t>
            </a:r>
          </a:p>
          <a:p>
            <a:pPr lvl="0"/>
            <a:r>
              <a:rPr lang="ru-RU" dirty="0"/>
              <a:t>4.Установление зависимости между данными задачи и неизвестными</a:t>
            </a:r>
          </a:p>
          <a:p>
            <a:pPr lvl="0"/>
            <a:r>
              <a:rPr lang="ru-RU" dirty="0"/>
              <a:t>5.Составление уравнений</a:t>
            </a:r>
          </a:p>
          <a:p>
            <a:pPr lvl="0"/>
            <a:r>
              <a:rPr lang="ru-RU" dirty="0"/>
              <a:t>6.Решение системы уравнений</a:t>
            </a:r>
          </a:p>
          <a:p>
            <a:r>
              <a:rPr lang="ru-RU" dirty="0"/>
              <a:t>7.Запись ответа</a:t>
            </a:r>
          </a:p>
        </p:txBody>
      </p:sp>
    </p:spTree>
    <p:extLst>
      <p:ext uri="{BB962C8B-B14F-4D97-AF65-F5344CB8AC3E}">
        <p14:creationId xmlns:p14="http://schemas.microsoft.com/office/powerpoint/2010/main" xmlns="" val="300268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00034" y="2143116"/>
            <a:ext cx="8073055" cy="3714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u="sng" dirty="0" smtClean="0"/>
              <a:t> Составьте </a:t>
            </a:r>
            <a:r>
              <a:rPr lang="ru-RU" b="1" u="sng" dirty="0"/>
              <a:t>систему уравнений по условию задачи:</a:t>
            </a:r>
            <a:endParaRPr lang="ru-RU" dirty="0"/>
          </a:p>
          <a:p>
            <a:r>
              <a:rPr lang="ru-RU" dirty="0"/>
              <a:t>Площадь прямоугольника 36 см², а его периметр 26 см.</a:t>
            </a:r>
          </a:p>
          <a:p>
            <a:r>
              <a:rPr lang="ru-RU" dirty="0"/>
              <a:t>Найдите стороны прямоугольника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pPr marL="0" indent="0">
              <a:buNone/>
            </a:pPr>
            <a:r>
              <a:rPr lang="ru-RU" b="1" u="sng" dirty="0" smtClean="0"/>
              <a:t>Составьте систему уравнений по условию задачи:</a:t>
            </a:r>
            <a:endParaRPr lang="ru-RU" dirty="0" smtClean="0"/>
          </a:p>
          <a:p>
            <a:r>
              <a:rPr lang="ru-RU" dirty="0" smtClean="0"/>
              <a:t>Площадь прямоугольника </a:t>
            </a:r>
            <a:r>
              <a:rPr lang="ru-RU" dirty="0" smtClean="0"/>
              <a:t>16 </a:t>
            </a:r>
            <a:r>
              <a:rPr lang="ru-RU" dirty="0" smtClean="0"/>
              <a:t>см², а его периметр </a:t>
            </a:r>
            <a:r>
              <a:rPr lang="ru-RU" dirty="0" smtClean="0"/>
              <a:t>20 </a:t>
            </a:r>
            <a:r>
              <a:rPr lang="ru-RU" dirty="0" smtClean="0"/>
              <a:t>см.</a:t>
            </a:r>
          </a:p>
          <a:p>
            <a:r>
              <a:rPr lang="ru-RU" dirty="0" smtClean="0"/>
              <a:t>Найдите стороны прямоугольника.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Закрепление пройденного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31131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7745505" cy="4464496"/>
          </a:xfrm>
        </p:spPr>
        <p:txBody>
          <a:bodyPr>
            <a:normAutofit/>
          </a:bodyPr>
          <a:lstStyle/>
          <a:p>
            <a:r>
              <a:rPr lang="ru-RU" altLang="ru-RU" b="1" i="1" dirty="0"/>
              <a:t> </a:t>
            </a:r>
            <a:r>
              <a:rPr lang="ru-RU" altLang="ru-RU" sz="3200" b="1" i="1" dirty="0">
                <a:solidFill>
                  <a:srgbClr val="6D631B"/>
                </a:solidFill>
              </a:rPr>
              <a:t>Организационный момент. </a:t>
            </a:r>
            <a:endParaRPr lang="ru-RU" altLang="ru-RU" sz="3200" b="1" i="1" dirty="0" smtClean="0">
              <a:solidFill>
                <a:srgbClr val="6D631B"/>
              </a:solidFill>
            </a:endParaRP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C00000"/>
                </a:solidFill>
              </a:rPr>
              <a:t>Не летите передо мной – я могу не последовать,</a:t>
            </a: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C00000"/>
                </a:solidFill>
              </a:rPr>
              <a:t>Не летите позади меня – я могу Вас не повести,</a:t>
            </a: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C00000"/>
                </a:solidFill>
              </a:rPr>
              <a:t>А летите рядом со мной, ощутите радость полета.</a:t>
            </a:r>
          </a:p>
          <a:p>
            <a:pPr marL="0" indent="0">
              <a:buNone/>
            </a:pPr>
            <a:r>
              <a:rPr lang="ru-RU" altLang="ru-RU" b="1" i="1" dirty="0" smtClean="0">
                <a:solidFill>
                  <a:srgbClr val="C00000"/>
                </a:solidFill>
              </a:rPr>
              <a:t>И будьте моими друзьями.</a:t>
            </a:r>
          </a:p>
          <a:p>
            <a:r>
              <a:rPr lang="ru-RU" altLang="ru-RU" sz="3200" b="1" i="1" dirty="0" smtClean="0">
                <a:solidFill>
                  <a:srgbClr val="6D631B"/>
                </a:solidFill>
              </a:rPr>
              <a:t>Мотивация </a:t>
            </a:r>
            <a:r>
              <a:rPr lang="ru-RU" altLang="ru-RU" sz="3200" b="1" i="1" dirty="0">
                <a:solidFill>
                  <a:srgbClr val="6D631B"/>
                </a:solidFill>
              </a:rPr>
              <a:t>к учебной деятельности 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«Человек, способный к математике, изощрен во всех науках»</a:t>
            </a:r>
          </a:p>
          <a:p>
            <a:pPr marL="0" indent="0" algn="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Платон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dirty="0">
                <a:solidFill>
                  <a:srgbClr val="895D1D"/>
                </a:solidFill>
              </a:rPr>
              <a:t>Ход урока.</a:t>
            </a:r>
          </a:p>
        </p:txBody>
      </p:sp>
      <p:pic>
        <p:nvPicPr>
          <p:cNvPr id="4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0648"/>
            <a:ext cx="1584325" cy="157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760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1026" name="Picture 2" descr="C:\Users\салават1\Desktop\949593_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060848"/>
            <a:ext cx="576064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24128" y="4581128"/>
            <a:ext cx="792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895D1D"/>
                </a:solidFill>
                <a:ea typeface="+mj-ea"/>
                <a:cs typeface="+mj-cs"/>
              </a:rPr>
              <a:t>1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3573016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895D1D"/>
                </a:solidFill>
                <a:ea typeface="+mj-ea"/>
                <a:cs typeface="+mj-cs"/>
              </a:rPr>
              <a:t>2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7984" y="2633791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895D1D"/>
                </a:solidFill>
                <a:ea typeface="+mj-ea"/>
                <a:cs typeface="+mj-cs"/>
              </a:rPr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811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692696"/>
            <a:ext cx="7745505" cy="387781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Домашнее задание </a:t>
            </a:r>
          </a:p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П. 13  № 460, № 466 ( 1, 3 )</a:t>
            </a:r>
            <a:endParaRPr lang="ru-RU" sz="4400" dirty="0"/>
          </a:p>
        </p:txBody>
      </p:sp>
      <p:pic>
        <p:nvPicPr>
          <p:cNvPr id="5" name="Picture 3" descr="slide0012_image04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25582"/>
            <a:ext cx="3384351" cy="308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5288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ea typeface="Times New Roman"/>
              </a:rPr>
              <a:t>Спасибо за урок!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309634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009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Устная работа.</a:t>
            </a:r>
          </a:p>
          <a:p>
            <a:r>
              <a:rPr lang="ru-RU" i="1" dirty="0" smtClean="0"/>
              <a:t>1. Что такое уравнение?</a:t>
            </a:r>
            <a:endParaRPr lang="ru-RU" dirty="0" smtClean="0"/>
          </a:p>
          <a:p>
            <a:r>
              <a:rPr lang="ru-RU" i="1" dirty="0" smtClean="0"/>
              <a:t>2. Что значит решить уравнение?</a:t>
            </a:r>
            <a:endParaRPr lang="ru-RU" dirty="0" smtClean="0"/>
          </a:p>
          <a:p>
            <a:r>
              <a:rPr lang="ru-RU" i="1" dirty="0" smtClean="0"/>
              <a:t>3. Что такое корень уравнения?</a:t>
            </a:r>
            <a:endParaRPr lang="ru-RU" dirty="0" smtClean="0"/>
          </a:p>
          <a:p>
            <a:r>
              <a:rPr lang="ru-RU" i="1" dirty="0" smtClean="0"/>
              <a:t>4. Что такое система уравнений?</a:t>
            </a:r>
            <a:endParaRPr lang="ru-RU" dirty="0" smtClean="0"/>
          </a:p>
          <a:p>
            <a:r>
              <a:rPr lang="ru-RU" i="1" dirty="0" smtClean="0"/>
              <a:t>5. Что называют решением системы уравнений?</a:t>
            </a:r>
            <a:endParaRPr lang="ru-RU" dirty="0" smtClean="0"/>
          </a:p>
          <a:p>
            <a:r>
              <a:rPr lang="ru-RU" i="1" dirty="0" smtClean="0"/>
              <a:t>6. Какие способы решения системы уравнений вы знаете?</a:t>
            </a:r>
            <a:endParaRPr lang="ru-RU" dirty="0" smtClean="0"/>
          </a:p>
          <a:p>
            <a:pPr marL="457200" indent="-457200">
              <a:buNone/>
            </a:pPr>
            <a:endParaRPr lang="ru-RU" b="1" dirty="0" smtClean="0"/>
          </a:p>
          <a:p>
            <a:pPr marL="457200" indent="-457200">
              <a:buAutoNum type="arabicPeriod"/>
            </a:pPr>
            <a:endParaRPr lang="ru-RU" b="1" dirty="0" smtClean="0"/>
          </a:p>
          <a:p>
            <a:pPr marL="457200" indent="-457200">
              <a:buAutoNum type="arabicPeriod"/>
            </a:pPr>
            <a:endParaRPr lang="ru-RU" b="1" dirty="0" smtClean="0"/>
          </a:p>
          <a:p>
            <a:pPr marL="457200" indent="-457200">
              <a:buAutoNum type="arabicPeriod"/>
            </a:pPr>
            <a:endParaRPr lang="ru-RU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/>
              <a:t>Актуализация опорных знаний.</a:t>
            </a:r>
            <a:endParaRPr lang="ru-RU" sz="3200" b="1" i="1" dirty="0"/>
          </a:p>
        </p:txBody>
      </p:sp>
      <p:pic>
        <p:nvPicPr>
          <p:cNvPr id="5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2000240"/>
            <a:ext cx="2428892" cy="2281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513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1" y="785795"/>
            <a:ext cx="7801842" cy="5340368"/>
          </a:xfrm>
        </p:spPr>
        <p:txBody>
          <a:bodyPr/>
          <a:lstStyle/>
          <a:p>
            <a:pPr marL="457200" indent="-457200">
              <a:buNone/>
            </a:pPr>
            <a:r>
              <a:rPr lang="ru-RU" b="1" dirty="0" smtClean="0"/>
              <a:t>        Выразите </a:t>
            </a:r>
            <a:r>
              <a:rPr lang="ru-RU" b="1" dirty="0" smtClean="0"/>
              <a:t>одну переменную через другую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lvl="0"/>
            <a:r>
              <a:rPr lang="ru-RU" i="1" dirty="0" smtClean="0"/>
              <a:t> </a:t>
            </a:r>
            <a:r>
              <a:rPr lang="ru-RU" i="1" dirty="0" smtClean="0"/>
              <a:t>  </a:t>
            </a:r>
            <a:r>
              <a:rPr lang="ru-RU" sz="4800" i="1" dirty="0" smtClean="0"/>
              <a:t>у </a:t>
            </a:r>
            <a:r>
              <a:rPr lang="ru-RU" sz="4800" i="1" dirty="0" smtClean="0"/>
              <a:t>– 2х = 4</a:t>
            </a:r>
            <a:endParaRPr lang="ru-RU" sz="4800" dirty="0" smtClean="0"/>
          </a:p>
          <a:p>
            <a:pPr lvl="0"/>
            <a:r>
              <a:rPr lang="ru-RU" sz="4800" i="1" dirty="0" smtClean="0"/>
              <a:t>  </a:t>
            </a:r>
            <a:r>
              <a:rPr lang="ru-RU" sz="4800" i="1" dirty="0" err="1" smtClean="0"/>
              <a:t>х</a:t>
            </a:r>
            <a:r>
              <a:rPr lang="ru-RU" sz="4800" i="1" dirty="0" smtClean="0"/>
              <a:t> – 3у + 1 = 0</a:t>
            </a:r>
            <a:endParaRPr lang="ru-RU" sz="4800" dirty="0" smtClean="0"/>
          </a:p>
          <a:p>
            <a:pPr lvl="0"/>
            <a:r>
              <a:rPr lang="ru-RU" sz="4800" i="1" dirty="0" smtClean="0"/>
              <a:t>  </a:t>
            </a:r>
            <a:r>
              <a:rPr lang="ru-RU" sz="4800" i="1" dirty="0" err="1" smtClean="0"/>
              <a:t>х+</a:t>
            </a:r>
            <a:r>
              <a:rPr lang="ru-RU" sz="4800" i="1" dirty="0" smtClean="0"/>
              <a:t> у = 9</a:t>
            </a:r>
            <a:endParaRPr lang="ru-RU" sz="4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699247" y="714355"/>
            <a:ext cx="7745505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             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             </a:t>
            </a:r>
            <a:r>
              <a:rPr lang="ru-RU" b="1" dirty="0" smtClean="0"/>
              <a:t> </a:t>
            </a:r>
            <a:r>
              <a:rPr lang="ru-RU" sz="2800" b="1" dirty="0" smtClean="0"/>
              <a:t>Какую фигуру задает уравнение</a:t>
            </a:r>
            <a:r>
              <a:rPr lang="en-US" sz="2800" b="1" dirty="0" smtClean="0"/>
              <a:t>?</a:t>
            </a:r>
            <a:endParaRPr lang="ru-RU" sz="2800" b="1" dirty="0" smtClean="0"/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400" i="1" dirty="0"/>
              <a:t>у= х²+1 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i="1" dirty="0"/>
              <a:t>х²+у²=9 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i="1" dirty="0" smtClean="0"/>
              <a:t>х+3у=4 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i="1" dirty="0"/>
              <a:t>(х-2)²+(у+3)²=64</a:t>
            </a:r>
            <a:endParaRPr lang="ru-RU" sz="4400" dirty="0"/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071546"/>
            <a:ext cx="7756263" cy="4429156"/>
          </a:xfrm>
        </p:spPr>
        <p:txBody>
          <a:bodyPr/>
          <a:lstStyle/>
          <a:p>
            <a:r>
              <a:rPr lang="ru-RU" sz="4000" dirty="0" smtClean="0"/>
              <a:t>Нажить много денег – храбрость,</a:t>
            </a:r>
            <a:br>
              <a:rPr lang="ru-RU" sz="4000" dirty="0" smtClean="0"/>
            </a:br>
            <a:r>
              <a:rPr lang="ru-RU" sz="4000" dirty="0" smtClean="0"/>
              <a:t>сохранить – мудрость, а умело</a:t>
            </a:r>
            <a:br>
              <a:rPr lang="ru-RU" sz="4000" dirty="0" smtClean="0"/>
            </a:br>
            <a:r>
              <a:rPr lang="ru-RU" sz="4000" dirty="0" smtClean="0"/>
              <a:t>расходовать их – искусство.</a:t>
            </a:r>
            <a:endParaRPr lang="ru-RU" sz="4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25</a:t>
            </a:r>
            <a:r>
              <a:rPr lang="ru-RU" sz="4000" i="1" dirty="0"/>
              <a:t>x — </a:t>
            </a:r>
            <a:r>
              <a:rPr lang="ru-RU" sz="4000" dirty="0"/>
              <a:t>стоимость</a:t>
            </a:r>
            <a:r>
              <a:rPr lang="ru-RU" sz="4000" i="1" dirty="0"/>
              <a:t> x </a:t>
            </a:r>
            <a:r>
              <a:rPr lang="ru-RU" sz="4000" dirty="0"/>
              <a:t>пирожных</a:t>
            </a:r>
            <a:br>
              <a:rPr lang="ru-RU" sz="4000" dirty="0"/>
            </a:br>
            <a:r>
              <a:rPr lang="ru-RU" sz="4000" dirty="0"/>
              <a:t>10</a:t>
            </a:r>
            <a:r>
              <a:rPr lang="ru-RU" sz="4000" i="1" dirty="0"/>
              <a:t>y — </a:t>
            </a:r>
            <a:r>
              <a:rPr lang="ru-RU" sz="4000" dirty="0"/>
              <a:t>стоимость</a:t>
            </a:r>
            <a:r>
              <a:rPr lang="ru-RU" sz="4000" i="1" dirty="0"/>
              <a:t> y </a:t>
            </a:r>
            <a:r>
              <a:rPr lang="ru-RU" sz="4000" dirty="0"/>
              <a:t>чашек </a:t>
            </a:r>
            <a:r>
              <a:rPr lang="ru-RU" sz="4000" dirty="0" smtClean="0"/>
              <a:t>кофе</a:t>
            </a:r>
          </a:p>
          <a:p>
            <a:pPr marL="0" indent="0" algn="ctr">
              <a:buNone/>
            </a:pPr>
            <a:r>
              <a:rPr lang="ru-RU" sz="4000" dirty="0" smtClean="0"/>
              <a:t>25</a:t>
            </a:r>
            <a:r>
              <a:rPr lang="ru-RU" sz="4000" i="1" dirty="0" smtClean="0"/>
              <a:t>x</a:t>
            </a:r>
            <a:r>
              <a:rPr lang="ru-RU" sz="4000" i="1" dirty="0"/>
              <a:t> </a:t>
            </a:r>
            <a:r>
              <a:rPr lang="ru-RU" sz="4000" dirty="0"/>
              <a:t>+ 10</a:t>
            </a:r>
            <a:r>
              <a:rPr lang="ru-RU" sz="4000" i="1" dirty="0"/>
              <a:t>y </a:t>
            </a:r>
            <a:r>
              <a:rPr lang="ru-RU" sz="4000" dirty="0"/>
              <a:t>= </a:t>
            </a:r>
            <a:r>
              <a:rPr lang="ru-RU" sz="4000" dirty="0" smtClean="0"/>
              <a:t>200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400" b="1" dirty="0"/>
              <a:t>Задача: </a:t>
            </a:r>
            <a:r>
              <a:rPr lang="ru-RU" sz="2400" dirty="0"/>
              <a:t>У школьника имеется 200 рублей, чтобы пообедать в школе. Пирожное стоит 25 рублей, а чашка кофе 10 рублей. Сколько пирожных и чашек кофе можно накупить на 200 рублей?</a:t>
            </a:r>
          </a:p>
        </p:txBody>
      </p:sp>
    </p:spTree>
    <p:extLst>
      <p:ext uri="{BB962C8B-B14F-4D97-AF65-F5344CB8AC3E}">
        <p14:creationId xmlns:p14="http://schemas.microsoft.com/office/powerpoint/2010/main" xmlns="" val="10896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980728"/>
            <a:ext cx="7745505" cy="387781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Уравнение вида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 </a:t>
            </a:r>
            <a:endParaRPr lang="ru-RU" dirty="0" smtClean="0"/>
          </a:p>
          <a:p>
            <a:pPr marL="0" indent="0" algn="ctr">
              <a:buNone/>
            </a:pPr>
            <a:r>
              <a:rPr lang="ru-RU" sz="4400" b="1" i="1" dirty="0" err="1" smtClean="0"/>
              <a:t>ax</a:t>
            </a:r>
            <a:r>
              <a:rPr lang="ru-RU" sz="4400" b="1" i="1" dirty="0"/>
              <a:t> + </a:t>
            </a:r>
            <a:r>
              <a:rPr lang="ru-RU" sz="4400" b="1" i="1" dirty="0" err="1"/>
              <a:t>by</a:t>
            </a:r>
            <a:r>
              <a:rPr lang="ru-RU" sz="4400" b="1" i="1" dirty="0"/>
              <a:t> = c</a:t>
            </a:r>
            <a:r>
              <a:rPr lang="ru-RU" b="1" dirty="0"/>
              <a:t> 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называют</a:t>
            </a:r>
            <a:r>
              <a:rPr lang="ru-RU" dirty="0"/>
              <a:t> </a:t>
            </a:r>
            <a:r>
              <a:rPr lang="ru-RU" b="1" dirty="0"/>
              <a:t>линейным уравнением с двумя переменными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( Х ; У ) – корни уравнения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317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25</a:t>
            </a:r>
            <a:r>
              <a:rPr lang="ru-RU" i="1" dirty="0"/>
              <a:t>x — </a:t>
            </a:r>
            <a:r>
              <a:rPr lang="ru-RU" dirty="0"/>
              <a:t>стоимость</a:t>
            </a:r>
            <a:r>
              <a:rPr lang="ru-RU" i="1" dirty="0"/>
              <a:t> x </a:t>
            </a:r>
            <a:r>
              <a:rPr lang="ru-RU" dirty="0"/>
              <a:t>пирожных</a:t>
            </a:r>
            <a:br>
              <a:rPr lang="ru-RU" dirty="0"/>
            </a:br>
            <a:r>
              <a:rPr lang="ru-RU" dirty="0"/>
              <a:t>10</a:t>
            </a:r>
            <a:r>
              <a:rPr lang="ru-RU" i="1" dirty="0"/>
              <a:t>y — </a:t>
            </a:r>
            <a:r>
              <a:rPr lang="ru-RU" dirty="0"/>
              <a:t>стоимость</a:t>
            </a:r>
            <a:r>
              <a:rPr lang="ru-RU" i="1" dirty="0"/>
              <a:t> y </a:t>
            </a:r>
            <a:r>
              <a:rPr lang="ru-RU" dirty="0"/>
              <a:t>чашек </a:t>
            </a:r>
            <a:r>
              <a:rPr lang="ru-RU" dirty="0" smtClean="0"/>
              <a:t>кофе</a:t>
            </a:r>
          </a:p>
          <a:p>
            <a:pPr marL="0" indent="0" algn="ctr">
              <a:buNone/>
            </a:pPr>
            <a:r>
              <a:rPr lang="ru-RU" dirty="0" smtClean="0"/>
              <a:t>25</a:t>
            </a:r>
            <a:r>
              <a:rPr lang="ru-RU" i="1" dirty="0" smtClean="0"/>
              <a:t>x</a:t>
            </a:r>
            <a:r>
              <a:rPr lang="ru-RU" i="1" dirty="0"/>
              <a:t> </a:t>
            </a:r>
            <a:r>
              <a:rPr lang="ru-RU" dirty="0"/>
              <a:t>+ 10</a:t>
            </a:r>
            <a:r>
              <a:rPr lang="ru-RU" i="1" dirty="0"/>
              <a:t>y </a:t>
            </a:r>
            <a:r>
              <a:rPr lang="ru-RU" dirty="0"/>
              <a:t>= 200</a:t>
            </a:r>
          </a:p>
          <a:p>
            <a:pPr marL="0" indent="0" algn="ctr">
              <a:buNone/>
            </a:pPr>
            <a:r>
              <a:rPr lang="ru-RU" dirty="0" smtClean="0"/>
              <a:t>(0 ; 20)</a:t>
            </a:r>
          </a:p>
          <a:p>
            <a:pPr marL="0" indent="0" algn="ctr">
              <a:buNone/>
            </a:pPr>
            <a:r>
              <a:rPr lang="ru-RU" dirty="0" smtClean="0"/>
              <a:t>(2 ; 15)</a:t>
            </a:r>
          </a:p>
          <a:p>
            <a:pPr marL="0" indent="0" algn="ctr">
              <a:buNone/>
            </a:pPr>
            <a:r>
              <a:rPr lang="ru-RU" dirty="0" smtClean="0"/>
              <a:t>(4 ; 10)</a:t>
            </a:r>
          </a:p>
          <a:p>
            <a:pPr marL="0" indent="0" algn="ctr">
              <a:buNone/>
            </a:pPr>
            <a:r>
              <a:rPr lang="ru-RU" dirty="0" smtClean="0"/>
              <a:t>(6 ; 5)</a:t>
            </a:r>
          </a:p>
          <a:p>
            <a:pPr marL="0" indent="0" algn="ctr">
              <a:buNone/>
            </a:pPr>
            <a:r>
              <a:rPr lang="ru-RU" dirty="0" smtClean="0"/>
              <a:t>(8 ; 0)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400" b="1" dirty="0"/>
              <a:t>Задача: </a:t>
            </a:r>
            <a:r>
              <a:rPr lang="ru-RU" sz="2400" dirty="0"/>
              <a:t>У школьника имеется 200 рублей, чтобы пообедать в школе. Пирожное стоит 25 рублей, а чашка кофе 10 рублей. Сколько пирожных и чашек кофе можно накупить на 200 рублей?</a:t>
            </a:r>
          </a:p>
        </p:txBody>
      </p:sp>
    </p:spTree>
    <p:extLst>
      <p:ext uri="{BB962C8B-B14F-4D97-AF65-F5344CB8AC3E}">
        <p14:creationId xmlns:p14="http://schemas.microsoft.com/office/powerpoint/2010/main" xmlns="" val="108966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521</TotalTime>
  <Words>387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Твердый переплет</vt:lpstr>
      <vt:lpstr>Слайд 1</vt:lpstr>
      <vt:lpstr>Ход урока.</vt:lpstr>
      <vt:lpstr>Актуализация опорных знаний.</vt:lpstr>
      <vt:lpstr>Слайд 4</vt:lpstr>
      <vt:lpstr>Слайд 5</vt:lpstr>
      <vt:lpstr>Нажить много денег – храбрость, сохранить – мудрость, а умело расходовать их – искусство.</vt:lpstr>
      <vt:lpstr>Задача: У школьника имеется 200 рублей, чтобы пообедать в школе. Пирожное стоит 25 рублей, а чашка кофе 10 рублей. Сколько пирожных и чашек кофе можно накупить на 200 рублей?</vt:lpstr>
      <vt:lpstr>Слайд 8</vt:lpstr>
      <vt:lpstr>Задача: У школьника имеется 200 рублей, чтобы пообедать в школе. Пирожное стоит 25 рублей, а чашка кофе 10 рублей. Сколько пирожных и чашек кофе можно накупить на 200 рублей?</vt:lpstr>
      <vt:lpstr>Слайд 10</vt:lpstr>
      <vt:lpstr>Составим уравнение к условию «количество пирожных на одну единицу больше количества чашек кофе». </vt:lpstr>
      <vt:lpstr>Слайд 12</vt:lpstr>
      <vt:lpstr> Цели и задачи </vt:lpstr>
      <vt:lpstr>Слайд 14</vt:lpstr>
      <vt:lpstr>Слайд 15</vt:lpstr>
      <vt:lpstr>Слайд 16</vt:lpstr>
      <vt:lpstr>Слайд 17</vt:lpstr>
      <vt:lpstr>Слайд 18</vt:lpstr>
      <vt:lpstr>Закрепление пройденного</vt:lpstr>
      <vt:lpstr>Рефлексия</vt:lpstr>
      <vt:lpstr>Слайд 21</vt:lpstr>
      <vt:lpstr>Спасибо за урок!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салават1</dc:creator>
  <cp:lastModifiedBy>Пользователь Windows</cp:lastModifiedBy>
  <cp:revision>27</cp:revision>
  <dcterms:created xsi:type="dcterms:W3CDTF">2020-01-22T18:05:33Z</dcterms:created>
  <dcterms:modified xsi:type="dcterms:W3CDTF">2023-01-26T18:36:22Z</dcterms:modified>
</cp:coreProperties>
</file>